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7E0A-8AC4-45CE-A169-EDFE30381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C8BBF-8AF7-4D55-BEB1-692C6BA8E197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3F6A-2475-4A64-B71D-918AFF94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Scramble for Africa (cont)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Forces Driving Imperialism</a:t>
            </a:r>
          </a:p>
          <a:p>
            <a:pPr lvl="1" eaLnBrk="1" hangingPunct="1">
              <a:defRPr/>
            </a:pPr>
            <a:r>
              <a:rPr lang="en-US" smtClean="0"/>
              <a:t>Belief in European superiority</a:t>
            </a:r>
          </a:p>
          <a:p>
            <a:pPr lvl="2" eaLnBrk="1" hangingPunct="1">
              <a:defRPr/>
            </a:pPr>
            <a:r>
              <a:rPr lang="en-US" smtClean="0"/>
              <a:t>Racism</a:t>
            </a:r>
          </a:p>
          <a:p>
            <a:pPr lvl="2" eaLnBrk="1" hangingPunct="1">
              <a:defRPr/>
            </a:pPr>
            <a:r>
              <a:rPr lang="en-US" smtClean="0"/>
              <a:t>Social Darwinism</a:t>
            </a:r>
          </a:p>
          <a:p>
            <a:pPr lvl="1" eaLnBrk="1" hangingPunct="1">
              <a:defRPr/>
            </a:pPr>
            <a:r>
              <a:rPr lang="en-US" smtClean="0"/>
              <a:t>Factors Promoting Imperialism in Africa</a:t>
            </a:r>
          </a:p>
          <a:p>
            <a:pPr lvl="2" eaLnBrk="1" hangingPunct="1">
              <a:defRPr/>
            </a:pPr>
            <a:r>
              <a:rPr lang="en-US" smtClean="0"/>
              <a:t>European technological superiority</a:t>
            </a:r>
          </a:p>
          <a:p>
            <a:pPr lvl="2" eaLnBrk="1" hangingPunct="1">
              <a:defRPr/>
            </a:pPr>
            <a:r>
              <a:rPr lang="en-US" smtClean="0"/>
              <a:t>Europeans had means to control</a:t>
            </a:r>
          </a:p>
          <a:p>
            <a:pPr lvl="2" eaLnBrk="1" hangingPunct="1">
              <a:defRPr/>
            </a:pPr>
            <a:r>
              <a:rPr lang="en-US" smtClean="0"/>
              <a:t>New medicines prevent diseases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Division of Africa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64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 Berlin Conference (1884)</a:t>
            </a:r>
          </a:p>
          <a:p>
            <a:pPr lvl="1" eaLnBrk="1" hangingPunct="1">
              <a:defRPr/>
            </a:pPr>
            <a:r>
              <a:rPr lang="en-US" sz="2000" smtClean="0"/>
              <a:t>Europeans leaders divide Africa</a:t>
            </a:r>
          </a:p>
          <a:p>
            <a:pPr lvl="1" eaLnBrk="1" hangingPunct="1">
              <a:defRPr/>
            </a:pPr>
            <a:r>
              <a:rPr lang="en-US" sz="2000" smtClean="0"/>
              <a:t>No African ruler invited</a:t>
            </a:r>
          </a:p>
          <a:p>
            <a:pPr lvl="1" eaLnBrk="1" hangingPunct="1">
              <a:defRPr/>
            </a:pPr>
            <a:r>
              <a:rPr lang="en-US" sz="2000" smtClean="0"/>
              <a:t>Little or no thought about the complex differences in ethnic groups</a:t>
            </a:r>
          </a:p>
          <a:p>
            <a:pPr lvl="1" eaLnBrk="1" hangingPunct="1">
              <a:defRPr/>
            </a:pPr>
            <a:r>
              <a:rPr lang="en-US" sz="2000" smtClean="0"/>
              <a:t>By 1914 – Only independent nations</a:t>
            </a:r>
          </a:p>
          <a:p>
            <a:pPr lvl="2" eaLnBrk="1" hangingPunct="1">
              <a:defRPr/>
            </a:pPr>
            <a:r>
              <a:rPr lang="en-US" sz="1800" smtClean="0"/>
              <a:t>Liberia</a:t>
            </a:r>
          </a:p>
          <a:p>
            <a:pPr lvl="2" eaLnBrk="1" hangingPunct="1">
              <a:defRPr/>
            </a:pPr>
            <a:r>
              <a:rPr lang="en-US" sz="1800" smtClean="0"/>
              <a:t>Ethiopia</a:t>
            </a:r>
          </a:p>
        </p:txBody>
      </p:sp>
      <p:pic>
        <p:nvPicPr>
          <p:cNvPr id="12292" name="Picture 4" descr="al_conf_berlin_99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4196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af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54864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5715000" y="685800"/>
            <a:ext cx="34290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According to this cartoon, which European countries were fighting for a position in Africa?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2400" b="1"/>
          </a:p>
          <a:p>
            <a:endParaRPr lang="en-US" sz="2400" b="1"/>
          </a:p>
          <a:p>
            <a:r>
              <a:rPr lang="en-US" sz="2400" b="1"/>
              <a:t>How did the Berlin Conference lead to the situation shown in the cartoon?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South Africa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Three Groups Clash for Power</a:t>
            </a:r>
          </a:p>
          <a:p>
            <a:pPr lvl="1" eaLnBrk="1" hangingPunct="1">
              <a:defRPr/>
            </a:pPr>
            <a:r>
              <a:rPr lang="en-US" sz="2400" smtClean="0"/>
              <a:t>Africans</a:t>
            </a:r>
          </a:p>
          <a:p>
            <a:pPr lvl="2" eaLnBrk="1" hangingPunct="1">
              <a:defRPr/>
            </a:pPr>
            <a:r>
              <a:rPr lang="en-US" sz="2000" smtClean="0"/>
              <a:t>Zulu nation, led by Shaka, fought the British</a:t>
            </a:r>
          </a:p>
          <a:p>
            <a:pPr lvl="2" eaLnBrk="1" hangingPunct="1">
              <a:defRPr/>
            </a:pPr>
            <a:r>
              <a:rPr lang="en-US" sz="2000" smtClean="0"/>
              <a:t>Zulu nation lost to British in 1887</a:t>
            </a:r>
          </a:p>
          <a:p>
            <a:pPr lvl="1" eaLnBrk="1" hangingPunct="1">
              <a:defRPr/>
            </a:pPr>
            <a:r>
              <a:rPr lang="en-US" sz="2400" smtClean="0"/>
              <a:t>Boers</a:t>
            </a:r>
          </a:p>
          <a:p>
            <a:pPr lvl="2" eaLnBrk="1" hangingPunct="1">
              <a:defRPr/>
            </a:pPr>
            <a:r>
              <a:rPr lang="en-US" sz="2000" smtClean="0"/>
              <a:t>Dutch settlers that had controlled South Africa since the mid 1600s</a:t>
            </a:r>
          </a:p>
          <a:p>
            <a:pPr lvl="2" eaLnBrk="1" hangingPunct="1">
              <a:defRPr/>
            </a:pPr>
            <a:r>
              <a:rPr lang="en-US" sz="2000" smtClean="0"/>
              <a:t>Also known as Afrikaners</a:t>
            </a:r>
          </a:p>
          <a:p>
            <a:pPr lvl="1" eaLnBrk="1" hangingPunct="1">
              <a:defRPr/>
            </a:pPr>
            <a:r>
              <a:rPr lang="en-US" sz="2400" smtClean="0"/>
              <a:t>British</a:t>
            </a:r>
          </a:p>
          <a:p>
            <a:pPr lvl="2" eaLnBrk="1" hangingPunct="1">
              <a:defRPr/>
            </a:pPr>
            <a:r>
              <a:rPr lang="en-US" sz="2000" smtClean="0"/>
              <a:t>Gained control of South Africa after the Berlin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Boer War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Fought between the Boers and the British</a:t>
            </a:r>
          </a:p>
          <a:p>
            <a:pPr lvl="1" eaLnBrk="1" hangingPunct="1">
              <a:defRPr/>
            </a:pPr>
            <a:r>
              <a:rPr lang="en-US" smtClean="0"/>
              <a:t>Many Africans fought with the Boers</a:t>
            </a:r>
          </a:p>
          <a:p>
            <a:pPr lvl="1" eaLnBrk="1" hangingPunct="1">
              <a:defRPr/>
            </a:pPr>
            <a:r>
              <a:rPr lang="en-US" smtClean="0"/>
              <a:t>First example of “total war”</a:t>
            </a:r>
          </a:p>
          <a:p>
            <a:pPr lvl="1" eaLnBrk="1" hangingPunct="1">
              <a:defRPr/>
            </a:pPr>
            <a:r>
              <a:rPr lang="en-US" smtClean="0"/>
              <a:t>British win in 1910</a:t>
            </a:r>
          </a:p>
          <a:p>
            <a:pPr lvl="2" eaLnBrk="1" hangingPunct="1">
              <a:defRPr/>
            </a:pPr>
            <a:r>
              <a:rPr lang="en-US" smtClean="0"/>
              <a:t>Established the Union of South Africa (British Rule)</a:t>
            </a:r>
          </a:p>
        </p:txBody>
      </p:sp>
      <p:pic>
        <p:nvPicPr>
          <p:cNvPr id="15364" name="Picture 4" descr="Battle of Isandlwana - 1st Battallion 24th Foot massac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100" y="3184525"/>
            <a:ext cx="60579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africa%20imperial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5532438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6156325" y="1362075"/>
            <a:ext cx="2660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Effects of </a:t>
            </a:r>
          </a:p>
          <a:p>
            <a:r>
              <a:rPr lang="en-US" sz="3600" b="1"/>
              <a:t>European </a:t>
            </a:r>
          </a:p>
          <a:p>
            <a:r>
              <a:rPr lang="en-US" sz="3600" b="1"/>
              <a:t>Imperialism </a:t>
            </a:r>
          </a:p>
          <a:p>
            <a:r>
              <a:rPr lang="en-US" sz="3600" b="1"/>
              <a:t>in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Age of Imperialism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419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27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1850-1914</a:t>
            </a:r>
          </a:p>
        </p:txBody>
      </p:sp>
      <p:pic>
        <p:nvPicPr>
          <p:cNvPr id="3076" name="Picture 4" descr="New-Imperialism-World-History%5B1%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29736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imperialism?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seizure (takeover) of a country or territory by a stronger country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Imperialism?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do Europeans do this?</a:t>
            </a:r>
          </a:p>
          <a:p>
            <a:pPr lvl="1" eaLnBrk="1" hangingPunct="1">
              <a:defRPr/>
            </a:pPr>
            <a:r>
              <a:rPr lang="en-US" smtClean="0"/>
              <a:t>Industrialization sparks the need for: </a:t>
            </a:r>
          </a:p>
          <a:p>
            <a:pPr lvl="2" eaLnBrk="1" hangingPunct="1">
              <a:defRPr/>
            </a:pPr>
            <a:r>
              <a:rPr lang="en-US" smtClean="0"/>
              <a:t>Land perfect for establishing trading and military posts</a:t>
            </a:r>
          </a:p>
          <a:p>
            <a:pPr lvl="2" eaLnBrk="1" hangingPunct="1">
              <a:defRPr/>
            </a:pPr>
            <a:r>
              <a:rPr lang="en-US" smtClean="0"/>
              <a:t>Natural resources and raw materials</a:t>
            </a:r>
          </a:p>
          <a:p>
            <a:pPr lvl="2" eaLnBrk="1" hangingPunct="1">
              <a:defRPr/>
            </a:pPr>
            <a:r>
              <a:rPr lang="en-US" smtClean="0"/>
              <a:t>New markets for products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Imperialism?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Europeans want to control all aspects of their colonies</a:t>
            </a:r>
          </a:p>
          <a:p>
            <a:pPr lvl="1" eaLnBrk="1" hangingPunct="1">
              <a:defRPr/>
            </a:pPr>
            <a:r>
              <a:rPr lang="en-US" smtClean="0"/>
              <a:t>Politics</a:t>
            </a:r>
          </a:p>
          <a:p>
            <a:pPr lvl="1" eaLnBrk="1" hangingPunct="1">
              <a:defRPr/>
            </a:pPr>
            <a:r>
              <a:rPr lang="en-US" smtClean="0"/>
              <a:t>Society</a:t>
            </a:r>
          </a:p>
          <a:p>
            <a:pPr lvl="1" eaLnBrk="1" hangingPunct="1">
              <a:defRPr/>
            </a:pPr>
            <a:r>
              <a:rPr lang="en-US" smtClean="0"/>
              <a:t>Economy</a:t>
            </a:r>
          </a:p>
          <a:p>
            <a:pPr lvl="1" eaLnBrk="1" hangingPunct="1">
              <a:defRPr/>
            </a:pPr>
            <a:r>
              <a:rPr lang="en-US" smtClean="0"/>
              <a:t>Culture and customs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Imperialism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Methods of Management</a:t>
            </a:r>
          </a:p>
          <a:p>
            <a:pPr lvl="1" eaLnBrk="1" hangingPunct="1">
              <a:defRPr/>
            </a:pPr>
            <a:r>
              <a:rPr lang="en-US" smtClean="0"/>
              <a:t>Direct Control</a:t>
            </a:r>
          </a:p>
          <a:p>
            <a:pPr lvl="2" eaLnBrk="1" hangingPunct="1">
              <a:defRPr/>
            </a:pPr>
            <a:r>
              <a:rPr lang="en-US" smtClean="0"/>
              <a:t>Paternalism – Europeans provide for local people but grant no rights</a:t>
            </a:r>
          </a:p>
          <a:p>
            <a:pPr lvl="2" eaLnBrk="1" hangingPunct="1">
              <a:defRPr/>
            </a:pPr>
            <a:r>
              <a:rPr lang="en-US" smtClean="0"/>
              <a:t>Assimilation – adaptation of local people to ruling culture</a:t>
            </a:r>
          </a:p>
          <a:p>
            <a:pPr lvl="1" eaLnBrk="1" hangingPunct="1">
              <a:defRPr/>
            </a:pPr>
            <a:r>
              <a:rPr lang="en-US" smtClean="0"/>
              <a:t>Indirect Control</a:t>
            </a:r>
          </a:p>
          <a:p>
            <a:pPr lvl="2" eaLnBrk="1" hangingPunct="1">
              <a:defRPr/>
            </a:pPr>
            <a:r>
              <a:rPr lang="en-US" smtClean="0"/>
              <a:t>Limited self-rule for local governments</a:t>
            </a:r>
          </a:p>
          <a:p>
            <a:pPr lvl="2" eaLnBrk="1" hangingPunct="1">
              <a:defRPr/>
            </a:pPr>
            <a:r>
              <a:rPr lang="en-US" smtClean="0"/>
              <a:t>Legislative body includes colonial &amp; local officials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Imperialism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Forms of Control</a:t>
            </a:r>
          </a:p>
          <a:p>
            <a:pPr lvl="1" eaLnBrk="1" hangingPunct="1">
              <a:defRPr/>
            </a:pPr>
            <a:r>
              <a:rPr lang="en-US" smtClean="0"/>
              <a:t>Colony</a:t>
            </a:r>
          </a:p>
          <a:p>
            <a:pPr lvl="2" eaLnBrk="1" hangingPunct="1">
              <a:defRPr/>
            </a:pPr>
            <a:r>
              <a:rPr lang="en-US" smtClean="0"/>
              <a:t>Governed by a foreign power</a:t>
            </a:r>
          </a:p>
          <a:p>
            <a:pPr lvl="1" eaLnBrk="1" hangingPunct="1">
              <a:defRPr/>
            </a:pPr>
            <a:r>
              <a:rPr lang="en-US" smtClean="0"/>
              <a:t>Protectorate</a:t>
            </a:r>
          </a:p>
          <a:p>
            <a:pPr lvl="2" eaLnBrk="1" hangingPunct="1">
              <a:defRPr/>
            </a:pPr>
            <a:r>
              <a:rPr lang="en-US" smtClean="0"/>
              <a:t>Governs itself, but under outside control</a:t>
            </a:r>
          </a:p>
          <a:p>
            <a:pPr lvl="1" eaLnBrk="1" hangingPunct="1">
              <a:defRPr/>
            </a:pPr>
            <a:r>
              <a:rPr lang="en-US" smtClean="0"/>
              <a:t>Sphere of Influence</a:t>
            </a:r>
          </a:p>
          <a:p>
            <a:pPr lvl="2" eaLnBrk="1" hangingPunct="1">
              <a:defRPr/>
            </a:pPr>
            <a:r>
              <a:rPr lang="en-US" smtClean="0"/>
              <a:t>Outside power controls investments &amp; trading</a:t>
            </a:r>
          </a:p>
          <a:p>
            <a:pPr lvl="1" eaLnBrk="1" hangingPunct="1">
              <a:defRPr/>
            </a:pPr>
            <a:r>
              <a:rPr lang="en-US" smtClean="0"/>
              <a:t>Economic Imperialism</a:t>
            </a:r>
          </a:p>
          <a:p>
            <a:pPr lvl="2" eaLnBrk="1" hangingPunct="1">
              <a:defRPr/>
            </a:pPr>
            <a:r>
              <a:rPr lang="en-US" smtClean="0"/>
              <a:t>Private business interests assert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I. The Scramble for Africa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Africa Before European Dominion</a:t>
            </a:r>
          </a:p>
          <a:p>
            <a:pPr lvl="1" eaLnBrk="1" hangingPunct="1">
              <a:defRPr/>
            </a:pPr>
            <a:r>
              <a:rPr lang="en-US" smtClean="0"/>
              <a:t>Divided into hundreds of ethnic groups</a:t>
            </a:r>
          </a:p>
          <a:p>
            <a:pPr lvl="1" eaLnBrk="1" hangingPunct="1">
              <a:defRPr/>
            </a:pPr>
            <a:r>
              <a:rPr lang="en-US" smtClean="0"/>
              <a:t>Followed traditional beliefs, Islam or Christianity</a:t>
            </a:r>
          </a:p>
          <a:p>
            <a:pPr lvl="1" eaLnBrk="1" hangingPunct="1">
              <a:defRPr/>
            </a:pPr>
            <a:r>
              <a:rPr lang="en-US" smtClean="0"/>
              <a:t>Nations ranged from large empires to independent villages</a:t>
            </a:r>
          </a:p>
          <a:p>
            <a:pPr lvl="1" eaLnBrk="1" hangingPunct="1">
              <a:defRPr/>
            </a:pPr>
            <a:r>
              <a:rPr lang="en-US" smtClean="0"/>
              <a:t>Africans controlled their own trade networks</a:t>
            </a:r>
          </a:p>
          <a:p>
            <a:pPr lvl="1" eaLnBrk="1" hangingPunct="1">
              <a:defRPr/>
            </a:pPr>
            <a:r>
              <a:rPr lang="en-US" smtClean="0"/>
              <a:t>Europeans only had contact on African coasts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Scramble for Africa (cont)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Nations compete for overseas empires</a:t>
            </a:r>
          </a:p>
          <a:p>
            <a:pPr lvl="1" eaLnBrk="1" hangingPunct="1">
              <a:defRPr/>
            </a:pPr>
            <a:r>
              <a:rPr lang="en-US" smtClean="0"/>
              <a:t>Europeans wanted more land</a:t>
            </a:r>
          </a:p>
          <a:p>
            <a:pPr lvl="2" eaLnBrk="1" hangingPunct="1">
              <a:defRPr/>
            </a:pPr>
            <a:r>
              <a:rPr lang="en-US" smtClean="0"/>
              <a:t>Contained large amounts of gold, diamonds, and rubber</a:t>
            </a:r>
          </a:p>
          <a:p>
            <a:pPr lvl="1" eaLnBrk="1" hangingPunct="1">
              <a:defRPr/>
            </a:pPr>
            <a:r>
              <a:rPr lang="en-US" smtClean="0"/>
              <a:t>Africa was a mystery to many</a:t>
            </a:r>
          </a:p>
          <a:p>
            <a:pPr lvl="1" eaLnBrk="1" hangingPunct="1">
              <a:defRPr/>
            </a:pPr>
            <a:r>
              <a:rPr lang="en-US" smtClean="0"/>
              <a:t>Europeans who penetrated Africa were:</a:t>
            </a:r>
          </a:p>
          <a:p>
            <a:pPr lvl="2" eaLnBrk="1" hangingPunct="1">
              <a:defRPr/>
            </a:pPr>
            <a:r>
              <a:rPr lang="en-US" smtClean="0"/>
              <a:t>Explorers – seeking wealth and notoriety </a:t>
            </a:r>
          </a:p>
          <a:p>
            <a:pPr lvl="2" eaLnBrk="1" hangingPunct="1">
              <a:defRPr/>
            </a:pPr>
            <a:r>
              <a:rPr lang="en-US" smtClean="0"/>
              <a:t>Missionaries – trying to convert Africans to Christianity</a:t>
            </a:r>
          </a:p>
          <a:p>
            <a:pPr lvl="2" eaLnBrk="1" hangingPunct="1">
              <a:defRPr/>
            </a:pPr>
            <a:r>
              <a:rPr lang="en-US" smtClean="0"/>
              <a:t>Humanitarians – “westernize” the “savages”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The Age of Imperialism</vt:lpstr>
      <vt:lpstr>What is imperialism?</vt:lpstr>
      <vt:lpstr>What is Imperialism?</vt:lpstr>
      <vt:lpstr>What is Imperialism?</vt:lpstr>
      <vt:lpstr>Types of Imperialism</vt:lpstr>
      <vt:lpstr>Types of Imperialism</vt:lpstr>
      <vt:lpstr>I. The Scramble for Africa</vt:lpstr>
      <vt:lpstr>The Scramble for Africa (cont)</vt:lpstr>
      <vt:lpstr>The Scramble for Africa (cont)</vt:lpstr>
      <vt:lpstr>The Division of Africa</vt:lpstr>
      <vt:lpstr>Slide 12</vt:lpstr>
      <vt:lpstr>South Africa</vt:lpstr>
      <vt:lpstr>Boer War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mfcsd</dc:creator>
  <cp:lastModifiedBy>mfcsd</cp:lastModifiedBy>
  <cp:revision>1</cp:revision>
  <dcterms:created xsi:type="dcterms:W3CDTF">2015-10-22T14:09:13Z</dcterms:created>
  <dcterms:modified xsi:type="dcterms:W3CDTF">2015-10-22T14:10:42Z</dcterms:modified>
</cp:coreProperties>
</file>